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1.mov" ContentType="video/unknown"/>
  <Override PartName="/ppt/notesSlides/notesSlide1.xml" ContentType="application/vnd.openxmlformats-officedocument.presentationml.notesSlide+xml"/>
  <Override PartName="/ppt/media/media2.mov" ContentType="video/unknown"/>
  <Override PartName="/ppt/media/media2.mp4" ContentType="video/unknown"/>
  <Override PartName="/ppt/media/media3.mp4" ContentType="video/unknown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-Reanalisis: observations (sparse)+numerical model= assimilation technics (revolutionalize currently with IA?). ECCO2 uses the MIT general circulation model (MITgcm)</a:t>
            </a:r>
          </a:p>
          <a:p>
            <a:pPr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-Notice different time scale of the dynamics (larger) and small scales (vortices are smaller than in the atmosphere): another challenge for modellers. From planet to 1m mixing. </a:t>
            </a:r>
          </a:p>
          <a:p>
            <a:pPr>
              <a:defRPr>
                <a:latin typeface="Chalkboard"/>
                <a:ea typeface="Chalkboard"/>
                <a:cs typeface="Chalkboard"/>
                <a:sym typeface="Chalkboard"/>
              </a:defRPr>
            </a:pPr>
            <a:r>
              <a:t>-equation are slightly different than for atmosphere, but same class of PDE, so same kind of numerical methods.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12" name="Titre de la pré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13" name="Texte niveau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Déclaration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Données clés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Données clés</a:t>
            </a:r>
          </a:p>
        </p:txBody>
      </p:sp>
      <p:sp>
        <p:nvSpPr>
          <p:cNvPr id="10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Texte niveau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« Citation notable »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e du titre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0" name="Texte niveau 1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1531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1" name="Numéro de diapositive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e du titre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59" name="Numéro de diapositive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e du titre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67" name="Numéro de diapositive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e du titre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pc="0" sz="11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75" name="Numéro de diapositive"/>
          <p:cNvSpPr txBox="1"/>
          <p:nvPr>
            <p:ph type="sldNum" sz="quarter" idx="2"/>
          </p:nvPr>
        </p:nvSpPr>
        <p:spPr>
          <a:xfrm>
            <a:off x="11978085" y="13073062"/>
            <a:ext cx="418305" cy="494771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2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re de la pré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3" name="Auteur et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Auteur et date</a:t>
            </a:r>
          </a:p>
        </p:txBody>
      </p:sp>
      <p:sp>
        <p:nvSpPr>
          <p:cNvPr id="24" name="Texte niveau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la présentation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itre de diapositiv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Titre de diapositive</a:t>
            </a:r>
          </a:p>
        </p:txBody>
      </p:sp>
      <p:sp>
        <p:nvSpPr>
          <p:cNvPr id="34" name="Texte niveau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Sous-titre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43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44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61" name="Texte niveau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6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Titre de section</a:t>
            </a:r>
          </a:p>
        </p:txBody>
      </p:sp>
      <p:sp>
        <p:nvSpPr>
          <p:cNvPr id="72" name="Numéro de diapositiv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Titre de diapositive</a:t>
            </a:r>
          </a:p>
        </p:txBody>
      </p:sp>
      <p:sp>
        <p:nvSpPr>
          <p:cNvPr id="80" name="Sous-titre de diapositiv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diapositive</a:t>
            </a:r>
          </a:p>
        </p:txBody>
      </p:sp>
      <p:sp>
        <p:nvSpPr>
          <p:cNvPr id="8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Titre de l’ordre du jour</a:t>
            </a:r>
          </a:p>
        </p:txBody>
      </p:sp>
      <p:sp>
        <p:nvSpPr>
          <p:cNvPr id="89" name="Sous-titre de l’ordre du jour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Sous-titre de l’ordre du jour</a:t>
            </a:r>
          </a:p>
        </p:txBody>
      </p:sp>
      <p:sp>
        <p:nvSpPr>
          <p:cNvPr id="90" name="Texte niveau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Rubriques de l’ordre du jour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Titre de diapositive</a:t>
            </a:r>
          </a:p>
        </p:txBody>
      </p:sp>
      <p:sp>
        <p:nvSpPr>
          <p:cNvPr id="3" name="Texte niveau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de puce de diapositive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antoine.venaille@ens-lyon.fr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gif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ntoine.venaille@ens-lyon.fr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antoine.venaille@ens-lyon.fr</a:t>
            </a:r>
          </a:p>
        </p:txBody>
      </p:sp>
      <p:sp>
        <p:nvSpPr>
          <p:cNvPr id="185" name="Mini-école « fluides géophysiques »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Mini-école « fluides géophysiques » </a:t>
            </a:r>
          </a:p>
        </p:txBody>
      </p:sp>
      <p:sp>
        <p:nvSpPr>
          <p:cNvPr id="186" name="M2 Physique ENS de Lyon, 16-20 janvier 2023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M2 Physique ENS de Lyon, 16-20 janvier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8632" y="-5084879"/>
            <a:ext cx="18534067" cy="1891656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"/>
          <p:cNvSpPr/>
          <p:nvPr/>
        </p:nvSpPr>
        <p:spPr>
          <a:xfrm>
            <a:off x="3002813" y="55794"/>
            <a:ext cx="18759529" cy="4528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6" name="Wheeler-Kiladis Spectra for the equatorial waveguide"/>
          <p:cNvSpPr txBox="1"/>
          <p:nvPr/>
        </p:nvSpPr>
        <p:spPr>
          <a:xfrm>
            <a:off x="2978456" y="283061"/>
            <a:ext cx="19430786" cy="3286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b="1" spc="-228" sz="11400">
                <a:solidFill>
                  <a:srgbClr val="000000"/>
                </a:solidFill>
              </a:defRPr>
            </a:lvl1pPr>
          </a:lstStyle>
          <a:p>
            <a:pPr/>
            <a:r>
              <a:t>Wheeler-Kiladis Spectra for the equatorial waveguide</a:t>
            </a:r>
          </a:p>
        </p:txBody>
      </p:sp>
      <p:sp>
        <p:nvSpPr>
          <p:cNvPr id="247" name="Figure by Juliana Dias and Yuan-Ming Chen"/>
          <p:cNvSpPr txBox="1"/>
          <p:nvPr/>
        </p:nvSpPr>
        <p:spPr>
          <a:xfrm>
            <a:off x="328836" y="11684344"/>
            <a:ext cx="3595301" cy="157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2438339">
              <a:defRPr sz="3200"/>
            </a:lvl1pPr>
          </a:lstStyle>
          <a:p>
            <a:pPr/>
            <a:r>
              <a:t>Figure by Juliana Dias and Yuan-Ming Chen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ocean_wheeler_kiladis.jpg" descr="ocean_wheeler_kilad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2460" y="2039639"/>
            <a:ext cx="7864520" cy="1066658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https://journals.ametsoc.org/view/journals/phoc/42/11/jpo-d-11-0235.1.xml?tab_body=fulltext-display"/>
          <p:cNvSpPr txBox="1"/>
          <p:nvPr/>
        </p:nvSpPr>
        <p:spPr>
          <a:xfrm>
            <a:off x="17516788" y="11036141"/>
            <a:ext cx="3727498" cy="1934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https://journals.ametsoc.org/view/journals/phoc/42/11/jpo-d-11-0235.1.xml?tab_body=fulltext-display</a:t>
            </a:r>
          </a:p>
        </p:txBody>
      </p:sp>
      <p:sp>
        <p:nvSpPr>
          <p:cNvPr id="251" name="Farrar and Durland JPO 2012"/>
          <p:cNvSpPr txBox="1"/>
          <p:nvPr/>
        </p:nvSpPr>
        <p:spPr>
          <a:xfrm>
            <a:off x="17896711" y="3405787"/>
            <a:ext cx="2967652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200">
                <a:solidFill>
                  <a:schemeClr val="accent1">
                    <a:hueOff val="114395"/>
                    <a:lumOff val="-24975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Farrar and Durland JPO 2012</a:t>
            </a:r>
          </a:p>
        </p:txBody>
      </p:sp>
      <p:sp>
        <p:nvSpPr>
          <p:cNvPr id="252" name="Ligne"/>
          <p:cNvSpPr/>
          <p:nvPr/>
        </p:nvSpPr>
        <p:spPr>
          <a:xfrm>
            <a:off x="1795464" y="7961106"/>
            <a:ext cx="481349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53" name="Ligne"/>
          <p:cNvSpPr/>
          <p:nvPr/>
        </p:nvSpPr>
        <p:spPr>
          <a:xfrm flipV="1">
            <a:off x="1774963" y="4788512"/>
            <a:ext cx="1" cy="363729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54" name="Équation"/>
          <p:cNvSpPr txBox="1"/>
          <p:nvPr/>
        </p:nvSpPr>
        <p:spPr>
          <a:xfrm>
            <a:off x="5922313" y="8062061"/>
            <a:ext cx="880907" cy="41445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x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y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700"/>
          </a:p>
        </p:txBody>
      </p:sp>
      <p:sp>
        <p:nvSpPr>
          <p:cNvPr id="255" name="Ligne"/>
          <p:cNvSpPr/>
          <p:nvPr/>
        </p:nvSpPr>
        <p:spPr>
          <a:xfrm flipH="1" rot="10800000">
            <a:off x="1799585" y="6541186"/>
            <a:ext cx="4404484" cy="623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8654" fill="norm" stroke="1" extrusionOk="0">
                <a:moveTo>
                  <a:pt x="0" y="7890"/>
                </a:moveTo>
                <a:cubicBezTo>
                  <a:pt x="1146" y="3410"/>
                  <a:pt x="2437" y="1118"/>
                  <a:pt x="3609" y="2621"/>
                </a:cubicBezTo>
                <a:cubicBezTo>
                  <a:pt x="4482" y="3742"/>
                  <a:pt x="5321" y="6826"/>
                  <a:pt x="6213" y="7820"/>
                </a:cubicBezTo>
                <a:cubicBezTo>
                  <a:pt x="6820" y="8496"/>
                  <a:pt x="7423" y="8182"/>
                  <a:pt x="8032" y="7600"/>
                </a:cubicBezTo>
                <a:cubicBezTo>
                  <a:pt x="9560" y="6142"/>
                  <a:pt x="11200" y="-2379"/>
                  <a:pt x="12553" y="644"/>
                </a:cubicBezTo>
                <a:cubicBezTo>
                  <a:pt x="19144" y="15370"/>
                  <a:pt x="19104" y="-6230"/>
                  <a:pt x="21600" y="8653"/>
                </a:cubicBezTo>
              </a:path>
            </a:pathLst>
          </a:custGeom>
          <a:ln w="381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56" name="Ligne"/>
          <p:cNvSpPr/>
          <p:nvPr/>
        </p:nvSpPr>
        <p:spPr>
          <a:xfrm>
            <a:off x="1774963" y="5607025"/>
            <a:ext cx="4456307" cy="1"/>
          </a:xfrm>
          <a:prstGeom prst="line">
            <a:avLst/>
          </a:prstGeom>
          <a:ln w="254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57" name="Équation"/>
          <p:cNvSpPr txBox="1"/>
          <p:nvPr/>
        </p:nvSpPr>
        <p:spPr>
          <a:xfrm>
            <a:off x="1554290" y="4564875"/>
            <a:ext cx="179503" cy="2391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</m:oMath>
              </m:oMathPara>
            </a14:m>
            <a:endParaRPr sz="3700"/>
          </a:p>
        </p:txBody>
      </p:sp>
      <p:sp>
        <p:nvSpPr>
          <p:cNvPr id="258" name="Ligne"/>
          <p:cNvSpPr/>
          <p:nvPr/>
        </p:nvSpPr>
        <p:spPr>
          <a:xfrm>
            <a:off x="2966847" y="5838051"/>
            <a:ext cx="550713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59" name="Ligne"/>
          <p:cNvSpPr/>
          <p:nvPr/>
        </p:nvSpPr>
        <p:spPr>
          <a:xfrm>
            <a:off x="2966847" y="6141660"/>
            <a:ext cx="550713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60" name="Ligne"/>
          <p:cNvSpPr/>
          <p:nvPr/>
        </p:nvSpPr>
        <p:spPr>
          <a:xfrm>
            <a:off x="2966847" y="6445270"/>
            <a:ext cx="550713" cy="1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stealth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61" name="Équation"/>
          <p:cNvSpPr txBox="1"/>
          <p:nvPr/>
        </p:nvSpPr>
        <p:spPr>
          <a:xfrm>
            <a:off x="3726911" y="5942501"/>
            <a:ext cx="907221" cy="4008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7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u</m:t>
                  </m:r>
                  <m:r>
                    <a:rPr xmlns:a="http://schemas.openxmlformats.org/drawingml/2006/main" sz="37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37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3700" i="1">
                      <a:solidFill>
                        <a:srgbClr val="ED220B"/>
                      </a:solidFill>
                      <a:latin typeface="Cambria Math" panose="02040503050406030204" pitchFamily="18" charset="0"/>
                    </a:rPr>
                    <m:t>)</m:t>
                  </m:r>
                </m:oMath>
              </m:oMathPara>
            </a14:m>
            <a:endParaRPr sz="3700">
              <a:solidFill>
                <a:srgbClr val="EE220C"/>
              </a:solidFill>
            </a:endParaRPr>
          </a:p>
        </p:txBody>
      </p:sp>
      <p:sp>
        <p:nvSpPr>
          <p:cNvPr id="262" name="Équation"/>
          <p:cNvSpPr txBox="1"/>
          <p:nvPr/>
        </p:nvSpPr>
        <p:spPr>
          <a:xfrm>
            <a:off x="2005213" y="5091790"/>
            <a:ext cx="321753" cy="32903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</m:oMath>
              </m:oMathPara>
            </a14:m>
            <a:endParaRPr sz="3700"/>
          </a:p>
        </p:txBody>
      </p:sp>
      <p:sp>
        <p:nvSpPr>
          <p:cNvPr id="263" name="Ligne"/>
          <p:cNvSpPr/>
          <p:nvPr/>
        </p:nvSpPr>
        <p:spPr>
          <a:xfrm flipV="1">
            <a:off x="3921830" y="4509359"/>
            <a:ext cx="1" cy="648980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64" name="Ligne"/>
          <p:cNvSpPr/>
          <p:nvPr/>
        </p:nvSpPr>
        <p:spPr>
          <a:xfrm flipV="1">
            <a:off x="5625970" y="4599086"/>
            <a:ext cx="1" cy="617254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65" name="Équation"/>
          <p:cNvSpPr txBox="1"/>
          <p:nvPr/>
        </p:nvSpPr>
        <p:spPr>
          <a:xfrm>
            <a:off x="4233867" y="4483054"/>
            <a:ext cx="268314" cy="41586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f</m:t>
                  </m:r>
                </m:oMath>
              </m:oMathPara>
            </a14:m>
            <a:endParaRPr sz="3700"/>
          </a:p>
        </p:txBody>
      </p:sp>
      <p:sp>
        <p:nvSpPr>
          <p:cNvPr id="266" name="Équation"/>
          <p:cNvSpPr txBox="1"/>
          <p:nvPr/>
        </p:nvSpPr>
        <p:spPr>
          <a:xfrm>
            <a:off x="5824288" y="4769537"/>
            <a:ext cx="217565" cy="30402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</m:oMath>
              </m:oMathPara>
            </a14:m>
            <a:endParaRPr sz="3700"/>
          </a:p>
        </p:txBody>
      </p:sp>
      <p:sp>
        <p:nvSpPr>
          <p:cNvPr id="267" name="Ligne"/>
          <p:cNvSpPr/>
          <p:nvPr/>
        </p:nvSpPr>
        <p:spPr>
          <a:xfrm flipH="1">
            <a:off x="3538045" y="5062749"/>
            <a:ext cx="842614" cy="135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22" h="19740" fill="norm" stroke="1" extrusionOk="0">
                <a:moveTo>
                  <a:pt x="7710" y="657"/>
                </a:moveTo>
                <a:cubicBezTo>
                  <a:pt x="3902" y="-1762"/>
                  <a:pt x="-227" y="2819"/>
                  <a:pt x="10" y="9200"/>
                </a:cubicBezTo>
                <a:cubicBezTo>
                  <a:pt x="297" y="16962"/>
                  <a:pt x="6185" y="19838"/>
                  <a:pt x="11827" y="19738"/>
                </a:cubicBezTo>
                <a:cubicBezTo>
                  <a:pt x="15766" y="19668"/>
                  <a:pt x="19996" y="18126"/>
                  <a:pt x="20811" y="12569"/>
                </a:cubicBezTo>
                <a:cubicBezTo>
                  <a:pt x="21373" y="8737"/>
                  <a:pt x="19750" y="4957"/>
                  <a:pt x="17257" y="4293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68" name="Ligne"/>
          <p:cNvSpPr/>
          <p:nvPr/>
        </p:nvSpPr>
        <p:spPr>
          <a:xfrm>
            <a:off x="1774963" y="6873782"/>
            <a:ext cx="4456307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69" name="Ligne"/>
          <p:cNvSpPr/>
          <p:nvPr/>
        </p:nvSpPr>
        <p:spPr>
          <a:xfrm>
            <a:off x="1820085" y="5506689"/>
            <a:ext cx="4404484" cy="176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8654" fill="norm" stroke="1" extrusionOk="0">
                <a:moveTo>
                  <a:pt x="0" y="7890"/>
                </a:moveTo>
                <a:cubicBezTo>
                  <a:pt x="1146" y="3410"/>
                  <a:pt x="2437" y="1118"/>
                  <a:pt x="3609" y="2621"/>
                </a:cubicBezTo>
                <a:cubicBezTo>
                  <a:pt x="4482" y="3742"/>
                  <a:pt x="5321" y="6826"/>
                  <a:pt x="6213" y="7820"/>
                </a:cubicBezTo>
                <a:cubicBezTo>
                  <a:pt x="6820" y="8496"/>
                  <a:pt x="7423" y="8182"/>
                  <a:pt x="8032" y="7600"/>
                </a:cubicBezTo>
                <a:cubicBezTo>
                  <a:pt x="9560" y="6142"/>
                  <a:pt x="11200" y="-2379"/>
                  <a:pt x="12553" y="644"/>
                </a:cubicBezTo>
                <a:cubicBezTo>
                  <a:pt x="19144" y="15370"/>
                  <a:pt x="19104" y="-6230"/>
                  <a:pt x="21600" y="8653"/>
                </a:cubicBezTo>
              </a:path>
            </a:pathLst>
          </a:custGeom>
          <a:ln w="25400">
            <a:solidFill>
              <a:schemeClr val="accent1">
                <a:hueOff val="114395"/>
                <a:lumOff val="-24975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pPr defTabSz="2438339">
              <a:defRPr sz="2200"/>
            </a:pPr>
          </a:p>
        </p:txBody>
      </p:sp>
      <p:sp>
        <p:nvSpPr>
          <p:cNvPr id="270" name="Équation"/>
          <p:cNvSpPr txBox="1"/>
          <p:nvPr/>
        </p:nvSpPr>
        <p:spPr>
          <a:xfrm>
            <a:off x="4952500" y="7267750"/>
            <a:ext cx="1346943" cy="4130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m:rPr>
                      <m:sty m:val="p"/>
                    </m:rP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</m:oMath>
              </m:oMathPara>
            </a14:m>
            <a:endParaRPr sz="3700"/>
          </a:p>
        </p:txBody>
      </p:sp>
      <p:sp>
        <p:nvSpPr>
          <p:cNvPr id="271" name="Équation"/>
          <p:cNvSpPr txBox="1"/>
          <p:nvPr/>
        </p:nvSpPr>
        <p:spPr>
          <a:xfrm>
            <a:off x="5348534" y="5992214"/>
            <a:ext cx="240120" cy="30355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</m:oMath>
              </m:oMathPara>
            </a14:m>
            <a:endParaRPr sz="3700"/>
          </a:p>
        </p:txBody>
      </p:sp>
      <p:sp>
        <p:nvSpPr>
          <p:cNvPr id="272" name="Équation"/>
          <p:cNvSpPr txBox="1"/>
          <p:nvPr/>
        </p:nvSpPr>
        <p:spPr>
          <a:xfrm>
            <a:off x="1286396" y="5409858"/>
            <a:ext cx="258319" cy="3943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500"/>
          </a:p>
        </p:txBody>
      </p:sp>
      <p:sp>
        <p:nvSpPr>
          <p:cNvPr id="273" name="Équation"/>
          <p:cNvSpPr txBox="1"/>
          <p:nvPr/>
        </p:nvSpPr>
        <p:spPr>
          <a:xfrm>
            <a:off x="1019132" y="6704577"/>
            <a:ext cx="679267" cy="3068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H</m:t>
                  </m:r>
                </m:oMath>
              </m:oMathPara>
            </a14:m>
            <a:endParaRPr sz="3700"/>
          </a:p>
        </p:txBody>
      </p:sp>
      <p:sp>
        <p:nvSpPr>
          <p:cNvPr id="274" name="Équation"/>
          <p:cNvSpPr txBox="1"/>
          <p:nvPr/>
        </p:nvSpPr>
        <p:spPr>
          <a:xfrm>
            <a:off x="2005213" y="6407505"/>
            <a:ext cx="287723" cy="32837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004C7F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3700">
              <a:solidFill>
                <a:srgbClr val="004D80"/>
              </a:solidFill>
            </a:endParaRPr>
          </a:p>
        </p:txBody>
      </p:sp>
      <p:sp>
        <p:nvSpPr>
          <p:cNvPr id="275" name="Équation"/>
          <p:cNvSpPr txBox="1"/>
          <p:nvPr/>
        </p:nvSpPr>
        <p:spPr>
          <a:xfrm>
            <a:off x="1930212" y="9874980"/>
            <a:ext cx="2569923" cy="14449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ad>
                    <m:rad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m:rPr>
                              <m:sty m:val="p"/>
                            </m:r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num>
                        <m:den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den>
                      </m:f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e>
                  </m:rad>
                </m:oMath>
              </m:oMathPara>
            </a14:m>
            <a:endParaRPr sz="3700"/>
          </a:p>
        </p:txBody>
      </p:sp>
      <p:sp>
        <p:nvSpPr>
          <p:cNvPr id="276" name="a)"/>
          <p:cNvSpPr txBox="1"/>
          <p:nvPr/>
        </p:nvSpPr>
        <p:spPr>
          <a:xfrm>
            <a:off x="1119649" y="2251431"/>
            <a:ext cx="478233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a)</a:t>
            </a:r>
          </a:p>
        </p:txBody>
      </p:sp>
      <p:sp>
        <p:nvSpPr>
          <p:cNvPr id="277" name="b)"/>
          <p:cNvSpPr txBox="1"/>
          <p:nvPr/>
        </p:nvSpPr>
        <p:spPr>
          <a:xfrm>
            <a:off x="7467019" y="2251431"/>
            <a:ext cx="503835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pPr/>
            <a:r>
              <a:t>b)</a:t>
            </a:r>
          </a:p>
        </p:txBody>
      </p:sp>
      <p:sp>
        <p:nvSpPr>
          <p:cNvPr id="278" name="Équation"/>
          <p:cNvSpPr txBox="1"/>
          <p:nvPr/>
        </p:nvSpPr>
        <p:spPr>
          <a:xfrm>
            <a:off x="1947965" y="9186336"/>
            <a:ext cx="2552171" cy="3718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≫</m:t>
                  </m:r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η</m:t>
                      </m:r>
                    </m:e>
                    <m:sub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</m:oMath>
              </m:oMathPara>
            </a14:m>
            <a:endParaRPr sz="3700"/>
          </a:p>
        </p:txBody>
      </p:sp>
      <p:sp>
        <p:nvSpPr>
          <p:cNvPr id="279" name="Équation"/>
          <p:cNvSpPr txBox="1"/>
          <p:nvPr/>
        </p:nvSpPr>
        <p:spPr>
          <a:xfrm>
            <a:off x="2961856" y="8327721"/>
            <a:ext cx="1474338" cy="41304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m:rPr>
                      <m:sty m:val="p"/>
                    </m:rP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Δ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≪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</m:oMath>
              </m:oMathPara>
            </a14:m>
            <a:endParaRPr sz="3700"/>
          </a:p>
        </p:txBody>
      </p:sp>
      <p:sp>
        <p:nvSpPr>
          <p:cNvPr id="280" name="Oceanic waveguide"/>
          <p:cNvSpPr txBox="1"/>
          <p:nvPr/>
        </p:nvSpPr>
        <p:spPr>
          <a:xfrm>
            <a:off x="4692082" y="52800"/>
            <a:ext cx="13174193" cy="1866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2438339">
              <a:lnSpc>
                <a:spcPct val="80000"/>
              </a:lnSpc>
              <a:defRPr b="1" spc="-228" sz="11400">
                <a:solidFill>
                  <a:srgbClr val="000000"/>
                </a:solidFill>
              </a:defRPr>
            </a:lvl1pPr>
          </a:lstStyle>
          <a:p>
            <a:pPr/>
            <a:r>
              <a:t>Oceanic waveguide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7780" y="2634418"/>
            <a:ext cx="17761847" cy="714762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Figure by Juliana Dias and Yuan-Ming Chen"/>
          <p:cNvSpPr txBox="1"/>
          <p:nvPr/>
        </p:nvSpPr>
        <p:spPr>
          <a:xfrm>
            <a:off x="4224217" y="10469809"/>
            <a:ext cx="8097851" cy="61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2438339">
              <a:defRPr sz="3200"/>
            </a:lvl1pPr>
          </a:lstStyle>
          <a:p>
            <a:pPr/>
            <a:r>
              <a:t>Figure by Juliana Dias and Yuan-Ming Chen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eophysical Waves"/>
          <p:cNvSpPr txBox="1"/>
          <p:nvPr/>
        </p:nvSpPr>
        <p:spPr>
          <a:xfrm>
            <a:off x="5521705" y="5964046"/>
            <a:ext cx="13340589" cy="1787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FFFFFF"/>
                </a:solidFill>
              </a:defRPr>
            </a:lvl1pPr>
          </a:lstStyle>
          <a:p>
            <a:pPr/>
            <a:r>
              <a:t>Geophysical Waves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"/>
          <p:cNvSpPr/>
          <p:nvPr/>
        </p:nvSpPr>
        <p:spPr>
          <a:xfrm>
            <a:off x="2963684" y="-27296"/>
            <a:ext cx="20986184" cy="142299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91" name="1997vs2015-el-nino-800.gif" descr="1997vs2015-el-nino-8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2327" y="1546191"/>
            <a:ext cx="23873299" cy="10623617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"/>
          <p:cNvSpPr/>
          <p:nvPr/>
        </p:nvSpPr>
        <p:spPr>
          <a:xfrm>
            <a:off x="17554339" y="964479"/>
            <a:ext cx="10638758" cy="11778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" name="Rectangle"/>
          <p:cNvSpPr/>
          <p:nvPr/>
        </p:nvSpPr>
        <p:spPr>
          <a:xfrm>
            <a:off x="17393654" y="683434"/>
            <a:ext cx="4039055" cy="13448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196" name="Equatorial wave guide"/>
          <p:cNvGrpSpPr/>
          <p:nvPr/>
        </p:nvGrpSpPr>
        <p:grpSpPr>
          <a:xfrm>
            <a:off x="16450206" y="9135905"/>
            <a:ext cx="4488166" cy="2007004"/>
            <a:chOff x="0" y="0"/>
            <a:chExt cx="4488164" cy="2007002"/>
          </a:xfrm>
        </p:grpSpPr>
        <p:sp>
          <p:nvSpPr>
            <p:cNvPr id="195" name="Equatorial wave guide"/>
            <p:cNvSpPr txBox="1"/>
            <p:nvPr/>
          </p:nvSpPr>
          <p:spPr>
            <a:xfrm>
              <a:off x="215900" y="139700"/>
              <a:ext cx="4056365" cy="144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2438339">
                <a:defRPr b="1" sz="4200">
                  <a:solidFill>
                    <a:schemeClr val="accent1">
                      <a:lumOff val="16847"/>
                    </a:schemeClr>
                  </a:solidFill>
                </a:defRPr>
              </a:lvl1pPr>
            </a:lstStyle>
            <a:p>
              <a:pPr/>
              <a:r>
                <a:t>Equatorial wave guide</a:t>
              </a:r>
            </a:p>
          </p:txBody>
        </p:sp>
        <p:pic>
          <p:nvPicPr>
            <p:cNvPr id="194" name="Equatorial wave guide Equatorial wave guide" descr="Equatorial wave guide Equatorial wave guid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88165" cy="20070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tide_nasa_poseidon .mp4" descr="tide_nasa_poseidon 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25430" y="963070"/>
            <a:ext cx="17331179" cy="97487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Planetary surface waves, Tides"/>
          <p:cNvGrpSpPr/>
          <p:nvPr/>
        </p:nvGrpSpPr>
        <p:grpSpPr>
          <a:xfrm>
            <a:off x="8171391" y="11600787"/>
            <a:ext cx="8504962" cy="1359304"/>
            <a:chOff x="0" y="0"/>
            <a:chExt cx="8504961" cy="1359302"/>
          </a:xfrm>
        </p:grpSpPr>
        <p:sp>
          <p:nvSpPr>
            <p:cNvPr id="200" name="Planetary surface waves, Tides"/>
            <p:cNvSpPr txBox="1"/>
            <p:nvPr/>
          </p:nvSpPr>
          <p:spPr>
            <a:xfrm>
              <a:off x="215899" y="139700"/>
              <a:ext cx="8073163" cy="800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2438339">
                <a:defRPr b="1" sz="4200">
                  <a:solidFill>
                    <a:srgbClr val="FFFFFF"/>
                  </a:solidFill>
                </a:defRPr>
              </a:pPr>
              <a:r>
                <a:t>Planetary surface waves, </a:t>
              </a:r>
              <a:r>
                <a:rPr>
                  <a:solidFill>
                    <a:schemeClr val="accent1">
                      <a:lumOff val="16847"/>
                    </a:schemeClr>
                  </a:solidFill>
                </a:rPr>
                <a:t>Tides</a:t>
              </a:r>
            </a:p>
          </p:txBody>
        </p:sp>
        <p:pic>
          <p:nvPicPr>
            <p:cNvPr id="199" name="Planetary surface waves, Tides Planetary surface waves, Tides" descr="Planetary surface waves, Tides Planetary surface waves, Tides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8504963" cy="13593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8"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Rossby waves Wesward propagation at midlatitudes"/>
          <p:cNvGrpSpPr/>
          <p:nvPr/>
        </p:nvGrpSpPr>
        <p:grpSpPr>
          <a:xfrm>
            <a:off x="5244515" y="12190623"/>
            <a:ext cx="13894970" cy="1359304"/>
            <a:chOff x="0" y="0"/>
            <a:chExt cx="13894968" cy="1359302"/>
          </a:xfrm>
        </p:grpSpPr>
        <p:sp>
          <p:nvSpPr>
            <p:cNvPr id="204" name="Rossby waves Wesward propagation at midlatitudes"/>
            <p:cNvSpPr txBox="1"/>
            <p:nvPr/>
          </p:nvSpPr>
          <p:spPr>
            <a:xfrm>
              <a:off x="215899" y="139700"/>
              <a:ext cx="13463170" cy="800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2438339">
                <a:defRPr b="1" sz="4200">
                  <a:solidFill>
                    <a:srgbClr val="FFFFFF"/>
                  </a:solidFill>
                </a:defRPr>
              </a:pPr>
              <a:r>
                <a:t>Rossby waves </a:t>
              </a:r>
              <a:r>
                <a:rPr>
                  <a:solidFill>
                    <a:schemeClr val="accent1">
                      <a:lumOff val="16847"/>
                    </a:schemeClr>
                  </a:solidFill>
                </a:rPr>
                <a:t>Wesward propagation at midlatitudes</a:t>
              </a:r>
            </a:p>
          </p:txBody>
        </p:sp>
        <p:pic>
          <p:nvPicPr>
            <p:cNvPr id="203" name="Rossby waves Wesward propagation at midlatitudes Rossby waves Wesward propagation at midlatitudes" descr="Rossby waves Wesward propagation at midlatitudes Rossby waves Wesward propagation at midlatitudes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3894970" cy="1359303"/>
            </a:xfrm>
            <a:prstGeom prst="rect">
              <a:avLst/>
            </a:prstGeom>
            <a:effectLst/>
          </p:spPr>
        </p:pic>
      </p:grpSp>
      <p:pic>
        <p:nvPicPr>
          <p:cNvPr id="206" name="rossby.mov" descr="rossby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804533" y="232894"/>
            <a:ext cx="17716048" cy="11515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0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2180" y="3919782"/>
            <a:ext cx="16528623" cy="819872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helton and Schlax, Science 1996"/>
          <p:cNvSpPr txBox="1"/>
          <p:nvPr/>
        </p:nvSpPr>
        <p:spPr>
          <a:xfrm>
            <a:off x="2159602" y="12109342"/>
            <a:ext cx="7268528" cy="63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/>
            </a:lvl1pPr>
          </a:lstStyle>
          <a:p>
            <a:pPr/>
            <a:r>
              <a:t>Chelton and Schlax, Science 1996</a:t>
            </a:r>
          </a:p>
        </p:txBody>
      </p:sp>
      <p:sp>
        <p:nvSpPr>
          <p:cNvPr id="210" name="Équation"/>
          <p:cNvSpPr txBox="1"/>
          <p:nvPr/>
        </p:nvSpPr>
        <p:spPr>
          <a:xfrm>
            <a:off x="19075271" y="6425862"/>
            <a:ext cx="4425667" cy="195432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73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73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num>
                    <m:den>
                      <m:r>
                        <a:rPr xmlns:a="http://schemas.openxmlformats.org/drawingml/2006/main" sz="7300" i="1">
                          <a:solidFill>
                            <a:srgbClr val="5E5E5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73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≈</m:t>
                  </m:r>
                  <m:r>
                    <a:rPr xmlns:a="http://schemas.openxmlformats.org/drawingml/2006/main" sz="73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0.1</m:t>
                  </m:r>
                  <m:r>
                    <a:rPr xmlns:a="http://schemas.openxmlformats.org/drawingml/2006/main" sz="73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73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7300" i="1">
                      <a:solidFill>
                        <a:srgbClr val="5E5E5E"/>
                      </a:solidFill>
                      <a:latin typeface="Cambria Math" panose="02040503050406030204" pitchFamily="18" charset="0"/>
                    </a:rPr>
                    <m:t>s</m:t>
                  </m:r>
                </m:oMath>
              </m:oMathPara>
            </a14:m>
            <a:endParaRPr sz="7300">
              <a:solidFill>
                <a:srgbClr val="5E5E5E"/>
              </a:solidFill>
            </a:endParaRPr>
          </a:p>
        </p:txBody>
      </p:sp>
      <p:sp>
        <p:nvSpPr>
          <p:cNvPr id="211" name="Équation"/>
          <p:cNvSpPr txBox="1"/>
          <p:nvPr/>
        </p:nvSpPr>
        <p:spPr>
          <a:xfrm>
            <a:off x="7442017" y="8844315"/>
            <a:ext cx="662483" cy="7629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9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m:oMathPara>
            </a14:m>
            <a:endParaRPr sz="9200">
              <a:solidFill>
                <a:srgbClr val="FFFFFF"/>
              </a:solidFill>
            </a:endParaRPr>
          </a:p>
        </p:txBody>
      </p:sp>
      <p:sp>
        <p:nvSpPr>
          <p:cNvPr id="212" name="Équation"/>
          <p:cNvSpPr txBox="1"/>
          <p:nvPr/>
        </p:nvSpPr>
        <p:spPr>
          <a:xfrm>
            <a:off x="4747259" y="7395305"/>
            <a:ext cx="670663" cy="76296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9200" i="1">
                      <a:solidFill>
                        <a:srgbClr val="FEFFFE"/>
                      </a:solidFill>
                      <a:latin typeface="Cambria Math" panose="02040503050406030204" pitchFamily="18" charset="0"/>
                    </a:rPr>
                    <m:t>T</m:t>
                  </m:r>
                </m:oMath>
              </m:oMathPara>
            </a14:m>
            <a:endParaRPr sz="9200">
              <a:solidFill>
                <a:srgbClr val="FFFFFF"/>
              </a:solidFill>
            </a:endParaRPr>
          </a:p>
        </p:txBody>
      </p:sp>
      <p:sp>
        <p:nvSpPr>
          <p:cNvPr id="213" name="Ligne"/>
          <p:cNvSpPr/>
          <p:nvPr/>
        </p:nvSpPr>
        <p:spPr>
          <a:xfrm flipV="1">
            <a:off x="4546074" y="5755699"/>
            <a:ext cx="1" cy="4042180"/>
          </a:xfrm>
          <a:prstGeom prst="line">
            <a:avLst/>
          </a:prstGeom>
          <a:ln w="889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4" name="Ligne"/>
          <p:cNvSpPr/>
          <p:nvPr/>
        </p:nvSpPr>
        <p:spPr>
          <a:xfrm>
            <a:off x="4578286" y="9785701"/>
            <a:ext cx="7380986" cy="1"/>
          </a:xfrm>
          <a:prstGeom prst="line">
            <a:avLst/>
          </a:prstGeom>
          <a:ln w="889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5" name="Ligne"/>
          <p:cNvSpPr/>
          <p:nvPr/>
        </p:nvSpPr>
        <p:spPr>
          <a:xfrm flipH="1" flipV="1">
            <a:off x="4554589" y="5662792"/>
            <a:ext cx="7428379" cy="4135086"/>
          </a:xfrm>
          <a:prstGeom prst="line">
            <a:avLst/>
          </a:prstGeom>
          <a:ln w="889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6" name="Rossby waves"/>
          <p:cNvSpPr txBox="1"/>
          <p:nvPr/>
        </p:nvSpPr>
        <p:spPr>
          <a:xfrm>
            <a:off x="1716379" y="224361"/>
            <a:ext cx="9828582" cy="184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b="1" spc="-232" sz="11600">
                <a:solidFill>
                  <a:srgbClr val="000000"/>
                </a:solidFill>
              </a:defRPr>
            </a:lvl1pPr>
          </a:lstStyle>
          <a:p>
            <a:pPr/>
            <a:r>
              <a:t>Rossby waves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the_motion_oceans_h264.mov" descr="the_motion_oceans_h264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525091" y="3234458"/>
            <a:ext cx="15333818" cy="8625272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Ocean currents"/>
          <p:cNvSpPr txBox="1"/>
          <p:nvPr>
            <p:ph type="title"/>
          </p:nvPr>
        </p:nvSpPr>
        <p:spPr>
          <a:xfrm>
            <a:off x="2012515" y="488778"/>
            <a:ext cx="15609095" cy="3036095"/>
          </a:xfrm>
          <a:prstGeom prst="rect">
            <a:avLst/>
          </a:prstGeom>
        </p:spPr>
        <p:txBody>
          <a:bodyPr/>
          <a:lstStyle/>
          <a:p>
            <a:pPr/>
            <a:r>
              <a:t>Ocean currents </a:t>
            </a:r>
          </a:p>
        </p:txBody>
      </p:sp>
      <p:sp>
        <p:nvSpPr>
          <p:cNvPr id="220" name="There is a huge number of scales involved in the dynamics"/>
          <p:cNvSpPr txBox="1"/>
          <p:nvPr/>
        </p:nvSpPr>
        <p:spPr>
          <a:xfrm>
            <a:off x="4386307" y="11905979"/>
            <a:ext cx="14036041" cy="721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There is a huge number of scales involved in the dynamics</a:t>
            </a:r>
          </a:p>
        </p:txBody>
      </p:sp>
      <p:sp>
        <p:nvSpPr>
          <p:cNvPr id="221" name="https://svs.gsfc.nasa.gov/3912"/>
          <p:cNvSpPr txBox="1"/>
          <p:nvPr/>
        </p:nvSpPr>
        <p:spPr>
          <a:xfrm rot="16200000">
            <a:off x="1334521" y="7316411"/>
            <a:ext cx="432023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https://svs.gsfc.nasa.gov/3912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0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8"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ondes_internes_nuages.mp4" descr="ondes_internes_nuage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28144" y="2952547"/>
            <a:ext cx="11746128" cy="88095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Internal gravity waves  in stably stratified flows"/>
          <p:cNvGrpSpPr/>
          <p:nvPr/>
        </p:nvGrpSpPr>
        <p:grpSpPr>
          <a:xfrm>
            <a:off x="990628" y="984564"/>
            <a:ext cx="12543334" cy="1359304"/>
            <a:chOff x="0" y="0"/>
            <a:chExt cx="12543332" cy="1359302"/>
          </a:xfrm>
        </p:grpSpPr>
        <p:sp>
          <p:nvSpPr>
            <p:cNvPr id="227" name="Internal gravity waves  in stably stratified flows"/>
            <p:cNvSpPr txBox="1"/>
            <p:nvPr/>
          </p:nvSpPr>
          <p:spPr>
            <a:xfrm>
              <a:off x="215899" y="139700"/>
              <a:ext cx="12111534" cy="800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2438339">
                <a:defRPr b="1" sz="4200">
                  <a:solidFill>
                    <a:srgbClr val="FFFFFF"/>
                  </a:solidFill>
                </a:defRPr>
              </a:pPr>
              <a:r>
                <a:t>Internal gravity waves  </a:t>
              </a:r>
              <a:r>
                <a:rPr>
                  <a:solidFill>
                    <a:schemeClr val="accent1">
                      <a:lumOff val="16847"/>
                    </a:schemeClr>
                  </a:solidFill>
                </a:rPr>
                <a:t>in stably stratified flows</a:t>
              </a:r>
            </a:p>
          </p:txBody>
        </p:sp>
        <p:pic>
          <p:nvPicPr>
            <p:cNvPr id="226" name="Internal gravity waves  in stably stratified flows Internal gravity waves  in stably stratified flows" descr="Internal gravity waves  in stably stratified flows Internal gravity waves  in stably stratified flows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12543334" cy="13593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39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"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nternal gravity wav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Internal gravity waves</a:t>
            </a:r>
          </a:p>
        </p:txBody>
      </p:sp>
      <p:pic>
        <p:nvPicPr>
          <p:cNvPr id="231" name="VIW5.AVI" descr="VIW5.AVI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75515" y="2811061"/>
            <a:ext cx="14025493" cy="1052275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Équation"/>
          <p:cNvSpPr txBox="1"/>
          <p:nvPr/>
        </p:nvSpPr>
        <p:spPr>
          <a:xfrm>
            <a:off x="9824906" y="4068515"/>
            <a:ext cx="4150578" cy="5104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ω</m:t>
                  </m:r>
                  <m:r>
                    <a:rPr xmlns:a="http://schemas.openxmlformats.org/drawingml/2006/main" sz="5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±</m:t>
                  </m:r>
                  <m:r>
                    <a:rPr xmlns:a="http://schemas.openxmlformats.org/drawingml/2006/main" sz="5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m:rPr>
                      <m:sty m:val="p"/>
                    </m:rPr>
                    <a:rPr xmlns:a="http://schemas.openxmlformats.org/drawingml/2006/main" sz="5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cos</m:t>
                  </m:r>
                  <m:r>
                    <a:rPr xmlns:a="http://schemas.openxmlformats.org/drawingml/2006/main" sz="58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</m:oMath>
              </m:oMathPara>
            </a14:m>
            <a:endParaRPr sz="5800"/>
          </a:p>
        </p:txBody>
      </p:sp>
      <p:pic>
        <p:nvPicPr>
          <p:cNvPr id="233" name="Rectangle Rectangle" descr="Rectangle Rectangl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68694" y="3626693"/>
            <a:ext cx="4839135" cy="1366417"/>
          </a:xfrm>
          <a:prstGeom prst="rect">
            <a:avLst/>
          </a:prstGeom>
        </p:spPr>
      </p:pic>
      <p:grpSp>
        <p:nvGrpSpPr>
          <p:cNvPr id="239" name="Groupe"/>
          <p:cNvGrpSpPr/>
          <p:nvPr/>
        </p:nvGrpSpPr>
        <p:grpSpPr>
          <a:xfrm>
            <a:off x="11898785" y="4686752"/>
            <a:ext cx="1825936" cy="7119442"/>
            <a:chOff x="0" y="0"/>
            <a:chExt cx="1825934" cy="7119441"/>
          </a:xfrm>
        </p:grpSpPr>
        <p:sp>
          <p:nvSpPr>
            <p:cNvPr id="235" name="Ligne"/>
            <p:cNvSpPr/>
            <p:nvPr/>
          </p:nvSpPr>
          <p:spPr>
            <a:xfrm flipV="1">
              <a:off x="39997" y="1935892"/>
              <a:ext cx="1785938" cy="1785939"/>
            </a:xfrm>
            <a:prstGeom prst="line">
              <a:avLst/>
            </a:prstGeom>
            <a:noFill/>
            <a:ln w="889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6" name="Ligne"/>
            <p:cNvSpPr/>
            <p:nvPr/>
          </p:nvSpPr>
          <p:spPr>
            <a:xfrm flipH="1">
              <a:off x="-1" y="0"/>
              <a:ext cx="2" cy="7119442"/>
            </a:xfrm>
            <a:prstGeom prst="line">
              <a:avLst/>
            </a:prstGeom>
            <a:noFill/>
            <a:ln w="508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7" name="Ligne"/>
            <p:cNvSpPr/>
            <p:nvPr/>
          </p:nvSpPr>
          <p:spPr>
            <a:xfrm rot="18900000">
              <a:off x="215789" y="2609902"/>
              <a:ext cx="250872" cy="7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3" h="21600" fill="norm" stroke="1" extrusionOk="0">
                  <a:moveTo>
                    <a:pt x="0" y="0"/>
                  </a:moveTo>
                  <a:cubicBezTo>
                    <a:pt x="13851" y="2739"/>
                    <a:pt x="21600" y="7031"/>
                    <a:pt x="20762" y="11500"/>
                  </a:cubicBezTo>
                  <a:cubicBezTo>
                    <a:pt x="20017" y="15472"/>
                    <a:pt x="12509" y="19162"/>
                    <a:pt x="211" y="21600"/>
                  </a:cubicBezTo>
                </a:path>
              </a:pathLst>
            </a:custGeom>
            <a:noFill/>
            <a:ln w="254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8" name="Équation"/>
            <p:cNvSpPr txBox="1"/>
            <p:nvPr/>
          </p:nvSpPr>
          <p:spPr>
            <a:xfrm>
              <a:off x="314745" y="1925300"/>
              <a:ext cx="385510" cy="568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l" defTabSz="914400" latinLnBrk="1">
                <a:defRPr sz="1800">
                  <a:solidFill>
                    <a:srgbClr val="000000"/>
                  </a:solidFill>
                </a:defRPr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6500" i="1">
                        <a:solidFill>
                          <a:srgbClr val="0075B9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m:oMathPara>
              </a14:m>
              <a:endParaRPr sz="6500">
                <a:solidFill>
                  <a:srgbClr val="0076BA"/>
                </a:solidFill>
              </a:endParaRPr>
            </a:p>
          </p:txBody>
        </p:sp>
      </p:grpSp>
      <p:grpSp>
        <p:nvGrpSpPr>
          <p:cNvPr id="242" name="Internal gravity waves  in stably stratified flows"/>
          <p:cNvGrpSpPr/>
          <p:nvPr/>
        </p:nvGrpSpPr>
        <p:grpSpPr>
          <a:xfrm>
            <a:off x="990628" y="984564"/>
            <a:ext cx="12543334" cy="1359304"/>
            <a:chOff x="0" y="0"/>
            <a:chExt cx="12543332" cy="1359302"/>
          </a:xfrm>
        </p:grpSpPr>
        <p:sp>
          <p:nvSpPr>
            <p:cNvPr id="241" name="Internal gravity waves  in stably stratified flows"/>
            <p:cNvSpPr txBox="1"/>
            <p:nvPr/>
          </p:nvSpPr>
          <p:spPr>
            <a:xfrm>
              <a:off x="215899" y="139700"/>
              <a:ext cx="12111534" cy="8005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2438339">
                <a:defRPr b="1" sz="4200">
                  <a:solidFill>
                    <a:srgbClr val="FFFFFF"/>
                  </a:solidFill>
                </a:defRPr>
              </a:pPr>
              <a:r>
                <a:t>Internal gravity waves  </a:t>
              </a:r>
              <a:r>
                <a:rPr>
                  <a:solidFill>
                    <a:schemeClr val="accent1">
                      <a:lumOff val="16847"/>
                    </a:schemeClr>
                  </a:solidFill>
                </a:rPr>
                <a:t>in stably stratified flows</a:t>
              </a:r>
            </a:p>
          </p:txBody>
        </p:sp>
        <p:pic>
          <p:nvPicPr>
            <p:cNvPr id="240" name="Internal gravity waves  in stably stratified flows Internal gravity waves  in stably stratified flows" descr="Internal gravity waves  in stably stratified flows Internal gravity waves  in stably stratified flows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12543334" cy="13593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50000">
                <p:cTn id="15" fill="hold" display="0">
                  <p:stCondLst>
                    <p:cond delay="indefinite"/>
                  </p:stCondLst>
                </p:cTn>
                <p:tgtEl>
                  <p:spTgt spid="231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2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1"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3"/>
      <p:bldP build="whole" bldLvl="1" animBg="1" rev="0" advAuto="0" spid="239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